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Caveat"/>
      <p:regular r:id="rId17"/>
      <p:bold r:id="rId18"/>
    </p:embeddedFont>
    <p:embeddedFont>
      <p:font typeface="Nuni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11" Type="http://schemas.openxmlformats.org/officeDocument/2006/relationships/slide" Target="slides/slide6.xml"/><Relationship Id="rId22" Type="http://schemas.openxmlformats.org/officeDocument/2006/relationships/font" Target="fonts/Nunito-boldItalic.fntdata"/><Relationship Id="rId10" Type="http://schemas.openxmlformats.org/officeDocument/2006/relationships/slide" Target="slides/slide5.xml"/><Relationship Id="rId21" Type="http://schemas.openxmlformats.org/officeDocument/2006/relationships/font" Target="fonts/Nuni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avea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unito-regular.fntdata"/><Relationship Id="rId6" Type="http://schemas.openxmlformats.org/officeDocument/2006/relationships/slide" Target="slides/slide1.xml"/><Relationship Id="rId18" Type="http://schemas.openxmlformats.org/officeDocument/2006/relationships/font" Target="fonts/Cavea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0390ffe5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0390ffe5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036eb1d2f3_1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036eb1d2f3_1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383fb593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383fb593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36eb1d2f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36eb1d2f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036eb1d2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036eb1d2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036eb1d2f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036eb1d2f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036eb1d2f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036eb1d2f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036eb1d2f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036eb1d2f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036eb1d2f3_1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036eb1d2f3_1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036eb1d2f3_13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036eb1d2f3_13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slow">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15.png"/><Relationship Id="rId6"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3.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5.png"/><Relationship Id="rId5" Type="http://schemas.openxmlformats.org/officeDocument/2006/relationships/image" Target="../media/image14.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8.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177450" y="1184825"/>
            <a:ext cx="7082400" cy="1315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SzPts val="990"/>
              <a:buNone/>
            </a:pPr>
            <a:r>
              <a:rPr b="1" lang="en" sz="3320"/>
              <a:t>SOCIAL ENGINEERING - </a:t>
            </a:r>
            <a:endParaRPr b="1" sz="3320"/>
          </a:p>
          <a:p>
            <a:pPr indent="0" lvl="0" marL="0" rtl="0" algn="ctr">
              <a:spcBef>
                <a:spcPts val="0"/>
              </a:spcBef>
              <a:spcAft>
                <a:spcPts val="0"/>
              </a:spcAft>
              <a:buSzPts val="990"/>
              <a:buNone/>
            </a:pPr>
            <a:r>
              <a:rPr b="1" lang="en" sz="3320"/>
              <a:t>LACK OF PUBLIC PARTICIPATION</a:t>
            </a:r>
            <a:endParaRPr b="1" sz="3320"/>
          </a:p>
        </p:txBody>
      </p:sp>
      <p:sp>
        <p:nvSpPr>
          <p:cNvPr id="129" name="Google Shape;129;p13"/>
          <p:cNvSpPr txBox="1"/>
          <p:nvPr>
            <p:ph idx="1" type="subTitle"/>
          </p:nvPr>
        </p:nvSpPr>
        <p:spPr>
          <a:xfrm>
            <a:off x="2122725" y="2571750"/>
            <a:ext cx="5225100" cy="98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700">
                <a:solidFill>
                  <a:schemeClr val="dk2"/>
                </a:solidFill>
              </a:rPr>
              <a:t> </a:t>
            </a:r>
            <a:r>
              <a:rPr lang="en" sz="1700">
                <a:solidFill>
                  <a:schemeClr val="dk2"/>
                </a:solidFill>
              </a:rPr>
              <a:t>A</a:t>
            </a:r>
            <a:r>
              <a:rPr lang="en" sz="1700">
                <a:solidFill>
                  <a:schemeClr val="dk2"/>
                </a:solidFill>
              </a:rPr>
              <a:t> much ignored reason behind the failure of drives to spread awareness about environmental conservation in India is the lack of public participation.</a:t>
            </a:r>
            <a:endParaRPr sz="17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22"/>
          <p:cNvPicPr preferRelativeResize="0"/>
          <p:nvPr/>
        </p:nvPicPr>
        <p:blipFill>
          <a:blip r:embed="rId3">
            <a:alphaModFix/>
          </a:blip>
          <a:stretch>
            <a:fillRect/>
          </a:stretch>
        </p:blipFill>
        <p:spPr>
          <a:xfrm>
            <a:off x="838413" y="1029752"/>
            <a:ext cx="3492800" cy="1792050"/>
          </a:xfrm>
          <a:prstGeom prst="rect">
            <a:avLst/>
          </a:prstGeom>
          <a:noFill/>
          <a:ln>
            <a:noFill/>
          </a:ln>
        </p:spPr>
      </p:pic>
      <p:pic>
        <p:nvPicPr>
          <p:cNvPr id="222" name="Google Shape;222;p22"/>
          <p:cNvPicPr preferRelativeResize="0"/>
          <p:nvPr/>
        </p:nvPicPr>
        <p:blipFill>
          <a:blip r:embed="rId4">
            <a:alphaModFix/>
          </a:blip>
          <a:stretch>
            <a:fillRect/>
          </a:stretch>
        </p:blipFill>
        <p:spPr>
          <a:xfrm>
            <a:off x="4592013" y="1059125"/>
            <a:ext cx="3713577" cy="1733301"/>
          </a:xfrm>
          <a:prstGeom prst="rect">
            <a:avLst/>
          </a:prstGeom>
          <a:noFill/>
          <a:ln>
            <a:noFill/>
          </a:ln>
        </p:spPr>
      </p:pic>
      <p:pic>
        <p:nvPicPr>
          <p:cNvPr id="223" name="Google Shape;223;p22"/>
          <p:cNvPicPr preferRelativeResize="0"/>
          <p:nvPr/>
        </p:nvPicPr>
        <p:blipFill>
          <a:blip r:embed="rId5">
            <a:alphaModFix/>
          </a:blip>
          <a:stretch>
            <a:fillRect/>
          </a:stretch>
        </p:blipFill>
        <p:spPr>
          <a:xfrm>
            <a:off x="838413" y="2964625"/>
            <a:ext cx="3492800" cy="1859275"/>
          </a:xfrm>
          <a:prstGeom prst="rect">
            <a:avLst/>
          </a:prstGeom>
          <a:noFill/>
          <a:ln>
            <a:noFill/>
          </a:ln>
        </p:spPr>
      </p:pic>
      <p:pic>
        <p:nvPicPr>
          <p:cNvPr id="224" name="Google Shape;224;p22"/>
          <p:cNvPicPr preferRelativeResize="0"/>
          <p:nvPr/>
        </p:nvPicPr>
        <p:blipFill>
          <a:blip r:embed="rId6">
            <a:alphaModFix/>
          </a:blip>
          <a:stretch>
            <a:fillRect/>
          </a:stretch>
        </p:blipFill>
        <p:spPr>
          <a:xfrm>
            <a:off x="4619700" y="2878525"/>
            <a:ext cx="3658199" cy="1945375"/>
          </a:xfrm>
          <a:prstGeom prst="rect">
            <a:avLst/>
          </a:prstGeom>
          <a:noFill/>
          <a:ln>
            <a:noFill/>
          </a:ln>
        </p:spPr>
      </p:pic>
      <p:sp>
        <p:nvSpPr>
          <p:cNvPr id="225" name="Google Shape;225;p22"/>
          <p:cNvSpPr txBox="1"/>
          <p:nvPr>
            <p:ph type="title"/>
          </p:nvPr>
        </p:nvSpPr>
        <p:spPr>
          <a:xfrm>
            <a:off x="407050" y="345550"/>
            <a:ext cx="8421900" cy="1083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SzPts val="990"/>
              <a:buNone/>
            </a:pPr>
            <a:r>
              <a:rPr b="1" lang="en" sz="2700"/>
              <a:t>SOLUTIONS TO LACK OF PUBLIC PARTICIPATION</a:t>
            </a:r>
            <a:endParaRPr b="1" sz="27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9" name="Shape 229"/>
        <p:cNvGrpSpPr/>
        <p:nvPr/>
      </p:nvGrpSpPr>
      <p:grpSpPr>
        <a:xfrm>
          <a:off x="0" y="0"/>
          <a:ext cx="0" cy="0"/>
          <a:chOff x="0" y="0"/>
          <a:chExt cx="0" cy="0"/>
        </a:xfrm>
      </p:grpSpPr>
      <p:sp>
        <p:nvSpPr>
          <p:cNvPr id="230" name="Google Shape;230;p23"/>
          <p:cNvSpPr txBox="1"/>
          <p:nvPr>
            <p:ph idx="4294967295" type="title"/>
          </p:nvPr>
        </p:nvSpPr>
        <p:spPr>
          <a:xfrm>
            <a:off x="2187600" y="714175"/>
            <a:ext cx="4768800" cy="2142600"/>
          </a:xfrm>
          <a:prstGeom prst="rect">
            <a:avLst/>
          </a:prstGeom>
          <a:effectLst>
            <a:outerShdw blurRad="71438" rotWithShape="0" algn="bl" dir="4020000" dist="47625">
              <a:srgbClr val="000000">
                <a:alpha val="56000"/>
              </a:srgbClr>
            </a:outerShdw>
            <a:reflection blurRad="0" dir="0" dist="0" endA="0" fadeDir="5400012" kx="0" rotWithShape="0" algn="bl" stPos="0" sy="-100000" ky="0"/>
          </a:effectLst>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990"/>
              <a:buNone/>
            </a:pPr>
            <a:r>
              <a:rPr b="1" lang="en" sz="3000">
                <a:solidFill>
                  <a:srgbClr val="1B1B1B"/>
                </a:solidFill>
                <a:latin typeface="Caveat"/>
                <a:ea typeface="Caveat"/>
                <a:cs typeface="Caveat"/>
                <a:sym typeface="Caveat"/>
              </a:rPr>
              <a:t>“NO ONE CAN DO EVERYTHING…. BUT WE CAN ALL DO SOMETHING!</a:t>
            </a:r>
            <a:endParaRPr b="1" sz="3000">
              <a:solidFill>
                <a:srgbClr val="1B1B1B"/>
              </a:solidFill>
              <a:latin typeface="Caveat"/>
              <a:ea typeface="Caveat"/>
              <a:cs typeface="Caveat"/>
              <a:sym typeface="Cave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529175"/>
            <a:ext cx="75057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100"/>
              <a:t>INTRODUCTION</a:t>
            </a:r>
            <a:r>
              <a:rPr lang="en" sz="3100"/>
              <a:t> </a:t>
            </a:r>
            <a:endParaRPr sz="3100"/>
          </a:p>
        </p:txBody>
      </p:sp>
      <p:sp>
        <p:nvSpPr>
          <p:cNvPr id="135" name="Google Shape;135;p14"/>
          <p:cNvSpPr txBox="1"/>
          <p:nvPr>
            <p:ph idx="1" type="body"/>
          </p:nvPr>
        </p:nvSpPr>
        <p:spPr>
          <a:xfrm>
            <a:off x="578000" y="1153175"/>
            <a:ext cx="7620600" cy="4358400"/>
          </a:xfrm>
          <a:prstGeom prst="rect">
            <a:avLst/>
          </a:prstGeom>
        </p:spPr>
        <p:txBody>
          <a:bodyPr anchorCtr="0" anchor="t" bIns="91425" lIns="91425" spcFirstLastPara="1" rIns="91425" wrap="square" tIns="91425">
            <a:spAutoFit/>
          </a:bodyPr>
          <a:lstStyle/>
          <a:p>
            <a:pPr indent="0" lvl="0" marL="457200" rtl="0" algn="ctr">
              <a:lnSpc>
                <a:spcPct val="150000"/>
              </a:lnSpc>
              <a:spcBef>
                <a:spcPts val="0"/>
              </a:spcBef>
              <a:spcAft>
                <a:spcPts val="0"/>
              </a:spcAft>
              <a:buNone/>
            </a:pPr>
            <a:r>
              <a:rPr lang="en" sz="1891"/>
              <a:t>Public participation refers to various types of activities that are used to incorporate people’s interests, concerns, needs, and values into decisions and actions on public issues.</a:t>
            </a:r>
            <a:endParaRPr sz="1891"/>
          </a:p>
          <a:p>
            <a:pPr indent="0" lvl="0" marL="457200" rtl="0" algn="ctr">
              <a:lnSpc>
                <a:spcPct val="150000"/>
              </a:lnSpc>
              <a:spcBef>
                <a:spcPts val="1200"/>
              </a:spcBef>
              <a:spcAft>
                <a:spcPts val="0"/>
              </a:spcAft>
              <a:buNone/>
            </a:pPr>
            <a:r>
              <a:rPr lang="en" sz="1891"/>
              <a:t>Environmental conservation awareness campaigns work by sharing factual information about the issue at hand.</a:t>
            </a:r>
            <a:endParaRPr sz="1891"/>
          </a:p>
          <a:p>
            <a:pPr indent="0" lvl="0" marL="457200" rtl="0" algn="ctr">
              <a:lnSpc>
                <a:spcPct val="150000"/>
              </a:lnSpc>
              <a:spcBef>
                <a:spcPts val="1200"/>
              </a:spcBef>
              <a:spcAft>
                <a:spcPts val="0"/>
              </a:spcAft>
              <a:buNone/>
            </a:pPr>
            <a:r>
              <a:rPr lang="en" sz="1891"/>
              <a:t> Without public participation, the medium to convey this information is lost.</a:t>
            </a:r>
            <a:endParaRPr sz="1891"/>
          </a:p>
          <a:p>
            <a:pPr indent="0" lvl="0" marL="457200" rtl="0" algn="ctr">
              <a:lnSpc>
                <a:spcPct val="150000"/>
              </a:lnSpc>
              <a:spcBef>
                <a:spcPts val="1200"/>
              </a:spcBef>
              <a:spcAft>
                <a:spcPts val="0"/>
              </a:spcAft>
              <a:buNone/>
            </a:pPr>
            <a:r>
              <a:t/>
            </a:r>
            <a:endParaRPr/>
          </a:p>
          <a:p>
            <a:pPr indent="0" lvl="0" marL="457200" rtl="0" algn="ctr">
              <a:lnSpc>
                <a:spcPct val="150000"/>
              </a:lnSpc>
              <a:spcBef>
                <a:spcPts val="1200"/>
              </a:spcBef>
              <a:spcAft>
                <a:spcPts val="1200"/>
              </a:spcAft>
              <a:buNone/>
            </a:pPr>
            <a:r>
              <a:t/>
            </a:r>
            <a:endParaRPr>
              <a:solidFill>
                <a:srgbClr val="B45F06"/>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304725"/>
            <a:ext cx="7505700" cy="899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990"/>
              <a:buNone/>
            </a:pPr>
            <a:r>
              <a:rPr b="1" lang="en" sz="2700"/>
              <a:t>HOW PUBLIC PARTICIPATION IMPACTS THE SUCCESS OF AWARENESS DRIVES</a:t>
            </a:r>
            <a:endParaRPr b="1" sz="2700"/>
          </a:p>
        </p:txBody>
      </p:sp>
      <p:sp>
        <p:nvSpPr>
          <p:cNvPr id="141" name="Google Shape;141;p15"/>
          <p:cNvSpPr txBox="1"/>
          <p:nvPr>
            <p:ph idx="1" type="body"/>
          </p:nvPr>
        </p:nvSpPr>
        <p:spPr>
          <a:xfrm>
            <a:off x="255150" y="1290425"/>
            <a:ext cx="6164100" cy="36387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sz="2097"/>
              <a:t>In a recent survey conducted known as Epson Climate Reality Barometer, it was found that </a:t>
            </a:r>
            <a:r>
              <a:rPr lang="en" sz="2097">
                <a:solidFill>
                  <a:srgbClr val="333333"/>
                </a:solidFill>
                <a:highlight>
                  <a:srgbClr val="FFFFFF"/>
                </a:highlight>
              </a:rPr>
              <a:t>Indians displayed a lack of consistency between individual intention and action.</a:t>
            </a:r>
            <a:endParaRPr sz="2097">
              <a:solidFill>
                <a:srgbClr val="333333"/>
              </a:solidFill>
              <a:highlight>
                <a:srgbClr val="FFFFFF"/>
              </a:highlight>
            </a:endParaRPr>
          </a:p>
          <a:p>
            <a:pPr indent="-311850" lvl="0" marL="457200" rtl="0" algn="l">
              <a:lnSpc>
                <a:spcPct val="177777"/>
              </a:lnSpc>
              <a:spcBef>
                <a:spcPts val="1200"/>
              </a:spcBef>
              <a:spcAft>
                <a:spcPts val="0"/>
              </a:spcAft>
              <a:buClr>
                <a:srgbClr val="333333"/>
              </a:buClr>
              <a:buSzPct val="100000"/>
              <a:buChar char="●"/>
            </a:pPr>
            <a:r>
              <a:rPr lang="en" sz="2097">
                <a:solidFill>
                  <a:srgbClr val="333333"/>
                </a:solidFill>
                <a:highlight>
                  <a:srgbClr val="FFFFFF"/>
                </a:highlight>
              </a:rPr>
              <a:t>8.8 per cent said they had no intention of reducing plastic use, or did not know how to.</a:t>
            </a:r>
            <a:endParaRPr sz="2097">
              <a:solidFill>
                <a:srgbClr val="333333"/>
              </a:solidFill>
              <a:highlight>
                <a:srgbClr val="FFFFFF"/>
              </a:highlight>
            </a:endParaRPr>
          </a:p>
          <a:p>
            <a:pPr indent="-311850" lvl="0" marL="457200" rtl="0" algn="l">
              <a:lnSpc>
                <a:spcPct val="177777"/>
              </a:lnSpc>
              <a:spcBef>
                <a:spcPts val="0"/>
              </a:spcBef>
              <a:spcAft>
                <a:spcPts val="0"/>
              </a:spcAft>
              <a:buClr>
                <a:srgbClr val="333333"/>
              </a:buClr>
              <a:buSzPct val="100000"/>
              <a:buChar char="●"/>
            </a:pPr>
            <a:r>
              <a:rPr lang="en" sz="2097">
                <a:solidFill>
                  <a:srgbClr val="333333"/>
                </a:solidFill>
                <a:highlight>
                  <a:srgbClr val="FFFFFF"/>
                </a:highlight>
              </a:rPr>
              <a:t>16.7 percent of those surveyed said they did not intend to boycott unsustainable brands.</a:t>
            </a:r>
            <a:endParaRPr sz="2097">
              <a:solidFill>
                <a:srgbClr val="333333"/>
              </a:solidFill>
              <a:highlight>
                <a:srgbClr val="FFFFFF"/>
              </a:highlight>
            </a:endParaRPr>
          </a:p>
          <a:p>
            <a:pPr indent="-311850" lvl="0" marL="457200" rtl="0" algn="l">
              <a:lnSpc>
                <a:spcPct val="177777"/>
              </a:lnSpc>
              <a:spcBef>
                <a:spcPts val="0"/>
              </a:spcBef>
              <a:spcAft>
                <a:spcPts val="0"/>
              </a:spcAft>
              <a:buClr>
                <a:srgbClr val="333333"/>
              </a:buClr>
              <a:buSzPct val="100000"/>
              <a:buChar char="●"/>
            </a:pPr>
            <a:r>
              <a:rPr lang="en" sz="2097">
                <a:solidFill>
                  <a:srgbClr val="333333"/>
                </a:solidFill>
                <a:highlight>
                  <a:srgbClr val="FFFFFF"/>
                </a:highlight>
              </a:rPr>
              <a:t>8.9 percent said they did not intend to change their travel habits, i.e., switching to walking or cycling.</a:t>
            </a:r>
            <a:endParaRPr sz="2097">
              <a:solidFill>
                <a:srgbClr val="333333"/>
              </a:solidFill>
              <a:highlight>
                <a:srgbClr val="FFFFFF"/>
              </a:highlight>
            </a:endParaRPr>
          </a:p>
          <a:p>
            <a:pPr indent="0" lvl="0" marL="0" rtl="0" algn="l">
              <a:lnSpc>
                <a:spcPct val="177777"/>
              </a:lnSpc>
              <a:spcBef>
                <a:spcPts val="800"/>
              </a:spcBef>
              <a:spcAft>
                <a:spcPts val="0"/>
              </a:spcAft>
              <a:buNone/>
            </a:pPr>
            <a:r>
              <a:rPr lang="en" sz="2097">
                <a:solidFill>
                  <a:srgbClr val="333333"/>
                </a:solidFill>
                <a:highlight>
                  <a:srgbClr val="FFFFFF"/>
                </a:highlight>
              </a:rPr>
              <a:t>Therefore, an unwillingness to participate in bettering the environment can be seen through this survey which correlates to the lack of public participation.</a:t>
            </a:r>
            <a:endParaRPr sz="2097">
              <a:solidFill>
                <a:srgbClr val="333333"/>
              </a:solidFill>
              <a:highlight>
                <a:srgbClr val="FFFFFF"/>
              </a:highlight>
            </a:endParaRPr>
          </a:p>
          <a:p>
            <a:pPr indent="0" lvl="0" marL="914400" rtl="0" algn="l">
              <a:spcBef>
                <a:spcPts val="800"/>
              </a:spcBef>
              <a:spcAft>
                <a:spcPts val="1200"/>
              </a:spcAft>
              <a:buNone/>
            </a:pPr>
            <a:r>
              <a:t/>
            </a:r>
            <a:endParaRPr sz="1500">
              <a:solidFill>
                <a:srgbClr val="484848"/>
              </a:solidFill>
              <a:highlight>
                <a:srgbClr val="FFFFFF"/>
              </a:highlight>
              <a:latin typeface="Georgia"/>
              <a:ea typeface="Georgia"/>
              <a:cs typeface="Georgia"/>
              <a:sym typeface="Georgia"/>
            </a:endParaRPr>
          </a:p>
        </p:txBody>
      </p:sp>
      <p:pic>
        <p:nvPicPr>
          <p:cNvPr id="142" name="Google Shape;142;p15"/>
          <p:cNvPicPr preferRelativeResize="0"/>
          <p:nvPr/>
        </p:nvPicPr>
        <p:blipFill>
          <a:blip r:embed="rId3">
            <a:alphaModFix/>
          </a:blip>
          <a:stretch>
            <a:fillRect/>
          </a:stretch>
        </p:blipFill>
        <p:spPr>
          <a:xfrm>
            <a:off x="6358725" y="1382274"/>
            <a:ext cx="2443376" cy="27185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6"/>
          <p:cNvSpPr txBox="1"/>
          <p:nvPr>
            <p:ph idx="1" type="body"/>
          </p:nvPr>
        </p:nvSpPr>
        <p:spPr>
          <a:xfrm>
            <a:off x="2387700" y="1733138"/>
            <a:ext cx="4368600" cy="8196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1200"/>
              </a:spcAft>
              <a:buNone/>
            </a:pPr>
            <a:r>
              <a:rPr b="1" lang="en" sz="2100"/>
              <a:t>Let’s take a look at the different types of Public Participation. </a:t>
            </a:r>
            <a:endParaRPr b="1" sz="2100"/>
          </a:p>
        </p:txBody>
      </p:sp>
      <p:sp>
        <p:nvSpPr>
          <p:cNvPr id="148" name="Google Shape;148;p16"/>
          <p:cNvSpPr txBox="1"/>
          <p:nvPr>
            <p:ph type="title"/>
          </p:nvPr>
        </p:nvSpPr>
        <p:spPr>
          <a:xfrm>
            <a:off x="819150" y="345550"/>
            <a:ext cx="7505700" cy="1083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SzPts val="990"/>
              <a:buNone/>
            </a:pPr>
            <a:r>
              <a:rPr b="1" lang="en" sz="2700"/>
              <a:t>HOW DOES PUBLIC PARTICIPATION EXACTLY WORK?</a:t>
            </a:r>
            <a:endParaRPr b="1" sz="2700"/>
          </a:p>
        </p:txBody>
      </p:sp>
      <p:grpSp>
        <p:nvGrpSpPr>
          <p:cNvPr id="149" name="Google Shape;149;p16"/>
          <p:cNvGrpSpPr/>
          <p:nvPr/>
        </p:nvGrpSpPr>
        <p:grpSpPr>
          <a:xfrm>
            <a:off x="822525" y="2857025"/>
            <a:ext cx="2363826" cy="1850400"/>
            <a:chOff x="822525" y="2857025"/>
            <a:chExt cx="2363826" cy="1850400"/>
          </a:xfrm>
        </p:grpSpPr>
        <p:pic>
          <p:nvPicPr>
            <p:cNvPr id="150" name="Google Shape;150;p16"/>
            <p:cNvPicPr preferRelativeResize="0"/>
            <p:nvPr/>
          </p:nvPicPr>
          <p:blipFill>
            <a:blip r:embed="rId3">
              <a:alphaModFix/>
            </a:blip>
            <a:stretch>
              <a:fillRect/>
            </a:stretch>
          </p:blipFill>
          <p:spPr>
            <a:xfrm>
              <a:off x="822525" y="2857025"/>
              <a:ext cx="2363826" cy="1329651"/>
            </a:xfrm>
            <a:prstGeom prst="rect">
              <a:avLst/>
            </a:prstGeom>
            <a:noFill/>
            <a:ln>
              <a:noFill/>
            </a:ln>
          </p:spPr>
        </p:pic>
        <p:sp>
          <p:nvSpPr>
            <p:cNvPr id="151" name="Google Shape;151;p16"/>
            <p:cNvSpPr txBox="1"/>
            <p:nvPr/>
          </p:nvSpPr>
          <p:spPr>
            <a:xfrm>
              <a:off x="880675" y="4307225"/>
              <a:ext cx="2271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Calibri"/>
                  <a:ea typeface="Calibri"/>
                  <a:cs typeface="Calibri"/>
                  <a:sym typeface="Calibri"/>
                </a:rPr>
                <a:t>POLITICAL</a:t>
              </a:r>
              <a:endParaRPr>
                <a:latin typeface="Calibri"/>
                <a:ea typeface="Calibri"/>
                <a:cs typeface="Calibri"/>
                <a:sym typeface="Calibri"/>
              </a:endParaRPr>
            </a:p>
          </p:txBody>
        </p:sp>
      </p:grpSp>
      <p:grpSp>
        <p:nvGrpSpPr>
          <p:cNvPr id="152" name="Google Shape;152;p16"/>
          <p:cNvGrpSpPr/>
          <p:nvPr/>
        </p:nvGrpSpPr>
        <p:grpSpPr>
          <a:xfrm>
            <a:off x="3534100" y="2857025"/>
            <a:ext cx="2363802" cy="1850400"/>
            <a:chOff x="3534100" y="2857025"/>
            <a:chExt cx="2363802" cy="1850400"/>
          </a:xfrm>
        </p:grpSpPr>
        <p:pic>
          <p:nvPicPr>
            <p:cNvPr id="153" name="Google Shape;153;p16"/>
            <p:cNvPicPr preferRelativeResize="0"/>
            <p:nvPr/>
          </p:nvPicPr>
          <p:blipFill>
            <a:blip r:embed="rId4">
              <a:alphaModFix/>
            </a:blip>
            <a:stretch>
              <a:fillRect/>
            </a:stretch>
          </p:blipFill>
          <p:spPr>
            <a:xfrm>
              <a:off x="3534100" y="2857025"/>
              <a:ext cx="2363802" cy="1329649"/>
            </a:xfrm>
            <a:prstGeom prst="rect">
              <a:avLst/>
            </a:prstGeom>
            <a:noFill/>
            <a:ln>
              <a:noFill/>
            </a:ln>
          </p:spPr>
        </p:pic>
        <p:sp>
          <p:nvSpPr>
            <p:cNvPr id="154" name="Google Shape;154;p16"/>
            <p:cNvSpPr txBox="1"/>
            <p:nvPr/>
          </p:nvSpPr>
          <p:spPr>
            <a:xfrm>
              <a:off x="3580050" y="4307225"/>
              <a:ext cx="2271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Calibri"/>
                  <a:ea typeface="Calibri"/>
                  <a:cs typeface="Calibri"/>
                  <a:sym typeface="Calibri"/>
                </a:rPr>
                <a:t>RELIGIOUS</a:t>
              </a:r>
              <a:endParaRPr>
                <a:latin typeface="Calibri"/>
                <a:ea typeface="Calibri"/>
                <a:cs typeface="Calibri"/>
                <a:sym typeface="Calibri"/>
              </a:endParaRPr>
            </a:p>
          </p:txBody>
        </p:sp>
      </p:grpSp>
      <p:grpSp>
        <p:nvGrpSpPr>
          <p:cNvPr id="155" name="Google Shape;155;p16"/>
          <p:cNvGrpSpPr/>
          <p:nvPr/>
        </p:nvGrpSpPr>
        <p:grpSpPr>
          <a:xfrm>
            <a:off x="6147613" y="2857025"/>
            <a:ext cx="2271900" cy="1850400"/>
            <a:chOff x="6147613" y="2857025"/>
            <a:chExt cx="2271900" cy="1850400"/>
          </a:xfrm>
        </p:grpSpPr>
        <p:pic>
          <p:nvPicPr>
            <p:cNvPr id="156" name="Google Shape;156;p16"/>
            <p:cNvPicPr preferRelativeResize="0"/>
            <p:nvPr/>
          </p:nvPicPr>
          <p:blipFill>
            <a:blip r:embed="rId5">
              <a:alphaModFix/>
            </a:blip>
            <a:stretch>
              <a:fillRect/>
            </a:stretch>
          </p:blipFill>
          <p:spPr>
            <a:xfrm>
              <a:off x="6245650" y="2857025"/>
              <a:ext cx="2075832" cy="1329650"/>
            </a:xfrm>
            <a:prstGeom prst="rect">
              <a:avLst/>
            </a:prstGeom>
            <a:noFill/>
            <a:ln>
              <a:noFill/>
            </a:ln>
          </p:spPr>
        </p:pic>
        <p:sp>
          <p:nvSpPr>
            <p:cNvPr id="157" name="Google Shape;157;p16"/>
            <p:cNvSpPr txBox="1"/>
            <p:nvPr/>
          </p:nvSpPr>
          <p:spPr>
            <a:xfrm>
              <a:off x="6147613" y="4307225"/>
              <a:ext cx="2271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Calibri"/>
                  <a:ea typeface="Calibri"/>
                  <a:cs typeface="Calibri"/>
                  <a:sym typeface="Calibri"/>
                </a:rPr>
                <a:t>“A COMMON PURPOSE”</a:t>
              </a:r>
              <a:endParaRPr>
                <a:latin typeface="Calibri"/>
                <a:ea typeface="Calibri"/>
                <a:cs typeface="Calibri"/>
                <a:sym typeface="Calibri"/>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1000"/>
                                        <p:tgtEl>
                                          <p:spTgt spid="1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cxnSp>
        <p:nvCxnSpPr>
          <p:cNvPr id="162" name="Google Shape;162;p17"/>
          <p:cNvCxnSpPr/>
          <p:nvPr/>
        </p:nvCxnSpPr>
        <p:spPr>
          <a:xfrm>
            <a:off x="4573650" y="2553250"/>
            <a:ext cx="4536600" cy="1931700"/>
          </a:xfrm>
          <a:prstGeom prst="curvedConnector3">
            <a:avLst>
              <a:gd fmla="val 50000" name="adj1"/>
            </a:avLst>
          </a:prstGeom>
          <a:noFill/>
          <a:ln cap="flat" cmpd="sng" w="9525">
            <a:solidFill>
              <a:schemeClr val="dk2"/>
            </a:solidFill>
            <a:prstDash val="solid"/>
            <a:round/>
            <a:headEnd len="med" w="med" type="none"/>
            <a:tailEnd len="med" w="med" type="none"/>
          </a:ln>
        </p:spPr>
      </p:cxnSp>
      <p:cxnSp>
        <p:nvCxnSpPr>
          <p:cNvPr id="163" name="Google Shape;163;p17"/>
          <p:cNvCxnSpPr/>
          <p:nvPr/>
        </p:nvCxnSpPr>
        <p:spPr>
          <a:xfrm flipH="1">
            <a:off x="207250" y="2560650"/>
            <a:ext cx="4359000" cy="1694700"/>
          </a:xfrm>
          <a:prstGeom prst="curvedConnector3">
            <a:avLst>
              <a:gd fmla="val 50000" name="adj1"/>
            </a:avLst>
          </a:prstGeom>
          <a:noFill/>
          <a:ln cap="flat" cmpd="sng" w="9525">
            <a:solidFill>
              <a:schemeClr val="dk2"/>
            </a:solidFill>
            <a:prstDash val="solid"/>
            <a:round/>
            <a:headEnd len="med" w="med" type="none"/>
            <a:tailEnd len="med" w="med" type="none"/>
          </a:ln>
        </p:spPr>
      </p:cxnSp>
      <p:cxnSp>
        <p:nvCxnSpPr>
          <p:cNvPr id="164" name="Google Shape;164;p17"/>
          <p:cNvCxnSpPr/>
          <p:nvPr/>
        </p:nvCxnSpPr>
        <p:spPr>
          <a:xfrm rot="5400000">
            <a:off x="2901000" y="3411800"/>
            <a:ext cx="2538600" cy="851100"/>
          </a:xfrm>
          <a:prstGeom prst="curvedConnector3">
            <a:avLst>
              <a:gd fmla="val 50000" name="adj1"/>
            </a:avLst>
          </a:prstGeom>
          <a:noFill/>
          <a:ln cap="flat" cmpd="sng" w="9525">
            <a:solidFill>
              <a:schemeClr val="dk2"/>
            </a:solidFill>
            <a:prstDash val="solid"/>
            <a:round/>
            <a:headEnd len="med" w="med" type="none"/>
            <a:tailEnd len="med" w="med" type="none"/>
          </a:ln>
        </p:spPr>
      </p:cxnSp>
      <p:cxnSp>
        <p:nvCxnSpPr>
          <p:cNvPr id="165" name="Google Shape;165;p17"/>
          <p:cNvCxnSpPr>
            <a:stCxn id="166" idx="2"/>
          </p:cNvCxnSpPr>
          <p:nvPr/>
        </p:nvCxnSpPr>
        <p:spPr>
          <a:xfrm flipH="1" rot="-5400000">
            <a:off x="4795200" y="2329538"/>
            <a:ext cx="2421000" cy="2867400"/>
          </a:xfrm>
          <a:prstGeom prst="curvedConnector2">
            <a:avLst/>
          </a:prstGeom>
          <a:noFill/>
          <a:ln cap="flat" cmpd="sng" w="9525">
            <a:solidFill>
              <a:schemeClr val="dk2"/>
            </a:solidFill>
            <a:prstDash val="solid"/>
            <a:round/>
            <a:headEnd len="med" w="med" type="none"/>
            <a:tailEnd len="med" w="med" type="none"/>
          </a:ln>
        </p:spPr>
      </p:cxnSp>
      <p:sp>
        <p:nvSpPr>
          <p:cNvPr id="167" name="Google Shape;167;p17"/>
          <p:cNvSpPr txBox="1"/>
          <p:nvPr>
            <p:ph type="title"/>
          </p:nvPr>
        </p:nvSpPr>
        <p:spPr>
          <a:xfrm>
            <a:off x="819150" y="345550"/>
            <a:ext cx="7505700" cy="1083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SzPts val="990"/>
              <a:buNone/>
            </a:pPr>
            <a:r>
              <a:rPr b="1" lang="en" sz="2700"/>
              <a:t>HOW DOES PUBLIC PARTICIPATION EXACTLY WORK?</a:t>
            </a:r>
            <a:endParaRPr b="1" sz="2700"/>
          </a:p>
        </p:txBody>
      </p:sp>
      <p:sp>
        <p:nvSpPr>
          <p:cNvPr id="166" name="Google Shape;166;p17"/>
          <p:cNvSpPr txBox="1"/>
          <p:nvPr>
            <p:ph idx="1" type="body"/>
          </p:nvPr>
        </p:nvSpPr>
        <p:spPr>
          <a:xfrm>
            <a:off x="2387700" y="1733138"/>
            <a:ext cx="4368600" cy="8196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1200"/>
              </a:spcAft>
              <a:buNone/>
            </a:pPr>
            <a:r>
              <a:rPr b="1" lang="en" sz="2100"/>
              <a:t>“A Common Purpose” Public Participation. </a:t>
            </a:r>
            <a:endParaRPr b="1" sz="2100"/>
          </a:p>
        </p:txBody>
      </p:sp>
      <p:grpSp>
        <p:nvGrpSpPr>
          <p:cNvPr id="168" name="Google Shape;168;p17"/>
          <p:cNvGrpSpPr/>
          <p:nvPr/>
        </p:nvGrpSpPr>
        <p:grpSpPr>
          <a:xfrm>
            <a:off x="962050" y="2767900"/>
            <a:ext cx="1324776" cy="1332275"/>
            <a:chOff x="1006450" y="2486650"/>
            <a:chExt cx="1324776" cy="1332275"/>
          </a:xfrm>
        </p:grpSpPr>
        <p:sp>
          <p:nvSpPr>
            <p:cNvPr id="169" name="Google Shape;169;p17"/>
            <p:cNvSpPr txBox="1"/>
            <p:nvPr/>
          </p:nvSpPr>
          <p:spPr>
            <a:xfrm>
              <a:off x="1124900" y="2486650"/>
              <a:ext cx="9768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Calibri"/>
                  <a:ea typeface="Calibri"/>
                  <a:cs typeface="Calibri"/>
                  <a:sym typeface="Calibri"/>
                </a:rPr>
                <a:t>TRADING</a:t>
              </a:r>
              <a:endParaRPr sz="1000">
                <a:latin typeface="Calibri"/>
                <a:ea typeface="Calibri"/>
                <a:cs typeface="Calibri"/>
                <a:sym typeface="Calibri"/>
              </a:endParaRPr>
            </a:p>
          </p:txBody>
        </p:sp>
        <p:pic>
          <p:nvPicPr>
            <p:cNvPr id="170" name="Google Shape;170;p17"/>
            <p:cNvPicPr preferRelativeResize="0"/>
            <p:nvPr/>
          </p:nvPicPr>
          <p:blipFill>
            <a:blip r:embed="rId3">
              <a:alphaModFix/>
            </a:blip>
            <a:stretch>
              <a:fillRect/>
            </a:stretch>
          </p:blipFill>
          <p:spPr>
            <a:xfrm>
              <a:off x="1006450" y="2825350"/>
              <a:ext cx="1324776" cy="993575"/>
            </a:xfrm>
            <a:prstGeom prst="rect">
              <a:avLst/>
            </a:prstGeom>
            <a:noFill/>
            <a:ln>
              <a:noFill/>
            </a:ln>
          </p:spPr>
        </p:pic>
      </p:grpSp>
      <p:grpSp>
        <p:nvGrpSpPr>
          <p:cNvPr id="171" name="Google Shape;171;p17"/>
          <p:cNvGrpSpPr/>
          <p:nvPr/>
        </p:nvGrpSpPr>
        <p:grpSpPr>
          <a:xfrm>
            <a:off x="2861163" y="3268100"/>
            <a:ext cx="1324775" cy="1246500"/>
            <a:chOff x="2539038" y="3275500"/>
            <a:chExt cx="1324775" cy="1246500"/>
          </a:xfrm>
        </p:grpSpPr>
        <p:sp>
          <p:nvSpPr>
            <p:cNvPr id="172" name="Google Shape;172;p17"/>
            <p:cNvSpPr txBox="1"/>
            <p:nvPr/>
          </p:nvSpPr>
          <p:spPr>
            <a:xfrm>
              <a:off x="2713025" y="3275500"/>
              <a:ext cx="9768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Calibri"/>
                  <a:ea typeface="Calibri"/>
                  <a:cs typeface="Calibri"/>
                  <a:sym typeface="Calibri"/>
                </a:rPr>
                <a:t>CHIT FUNDS</a:t>
              </a:r>
              <a:endParaRPr sz="1000">
                <a:latin typeface="Calibri"/>
                <a:ea typeface="Calibri"/>
                <a:cs typeface="Calibri"/>
                <a:sym typeface="Calibri"/>
              </a:endParaRPr>
            </a:p>
          </p:txBody>
        </p:sp>
        <p:pic>
          <p:nvPicPr>
            <p:cNvPr id="173" name="Google Shape;173;p17"/>
            <p:cNvPicPr preferRelativeResize="0"/>
            <p:nvPr/>
          </p:nvPicPr>
          <p:blipFill rotWithShape="1">
            <a:blip r:embed="rId4">
              <a:alphaModFix/>
            </a:blip>
            <a:srcRect b="0" l="0" r="16135" t="0"/>
            <a:stretch/>
          </p:blipFill>
          <p:spPr>
            <a:xfrm>
              <a:off x="2539038" y="3560125"/>
              <a:ext cx="1324775" cy="961875"/>
            </a:xfrm>
            <a:prstGeom prst="rect">
              <a:avLst/>
            </a:prstGeom>
            <a:noFill/>
            <a:ln>
              <a:noFill/>
            </a:ln>
          </p:spPr>
        </p:pic>
      </p:grpSp>
      <p:grpSp>
        <p:nvGrpSpPr>
          <p:cNvPr id="174" name="Google Shape;174;p17"/>
          <p:cNvGrpSpPr/>
          <p:nvPr/>
        </p:nvGrpSpPr>
        <p:grpSpPr>
          <a:xfrm>
            <a:off x="4760300" y="2893700"/>
            <a:ext cx="1257500" cy="1206475"/>
            <a:chOff x="4286650" y="2486650"/>
            <a:chExt cx="1257500" cy="1206475"/>
          </a:xfrm>
        </p:grpSpPr>
        <p:sp>
          <p:nvSpPr>
            <p:cNvPr id="175" name="Google Shape;175;p17"/>
            <p:cNvSpPr txBox="1"/>
            <p:nvPr/>
          </p:nvSpPr>
          <p:spPr>
            <a:xfrm>
              <a:off x="4427000" y="2486650"/>
              <a:ext cx="9768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Calibri"/>
                  <a:ea typeface="Calibri"/>
                  <a:cs typeface="Calibri"/>
                  <a:sym typeface="Calibri"/>
                </a:rPr>
                <a:t>NGO DRIVES</a:t>
              </a:r>
              <a:endParaRPr sz="1000">
                <a:latin typeface="Calibri"/>
                <a:ea typeface="Calibri"/>
                <a:cs typeface="Calibri"/>
                <a:sym typeface="Calibri"/>
              </a:endParaRPr>
            </a:p>
          </p:txBody>
        </p:sp>
        <p:pic>
          <p:nvPicPr>
            <p:cNvPr id="176" name="Google Shape;176;p17"/>
            <p:cNvPicPr preferRelativeResize="0"/>
            <p:nvPr/>
          </p:nvPicPr>
          <p:blipFill>
            <a:blip r:embed="rId5">
              <a:alphaModFix/>
            </a:blip>
            <a:stretch>
              <a:fillRect/>
            </a:stretch>
          </p:blipFill>
          <p:spPr>
            <a:xfrm>
              <a:off x="4286650" y="2750000"/>
              <a:ext cx="1257500" cy="943125"/>
            </a:xfrm>
            <a:prstGeom prst="rect">
              <a:avLst/>
            </a:prstGeom>
            <a:noFill/>
            <a:ln>
              <a:noFill/>
            </a:ln>
          </p:spPr>
        </p:pic>
      </p:grpSp>
      <p:grpSp>
        <p:nvGrpSpPr>
          <p:cNvPr id="177" name="Google Shape;177;p17"/>
          <p:cNvGrpSpPr/>
          <p:nvPr/>
        </p:nvGrpSpPr>
        <p:grpSpPr>
          <a:xfrm>
            <a:off x="7114113" y="3182325"/>
            <a:ext cx="1126680" cy="1332275"/>
            <a:chOff x="6892088" y="2767900"/>
            <a:chExt cx="1126680" cy="1332275"/>
          </a:xfrm>
        </p:grpSpPr>
        <p:sp>
          <p:nvSpPr>
            <p:cNvPr id="178" name="Google Shape;178;p17"/>
            <p:cNvSpPr txBox="1"/>
            <p:nvPr/>
          </p:nvSpPr>
          <p:spPr>
            <a:xfrm>
              <a:off x="6910625" y="2767900"/>
              <a:ext cx="1089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Calibri"/>
                  <a:ea typeface="Calibri"/>
                  <a:cs typeface="Calibri"/>
                  <a:sym typeface="Calibri"/>
                </a:rPr>
                <a:t>ENVIRONMENT RELATED</a:t>
              </a:r>
              <a:endParaRPr sz="1000">
                <a:latin typeface="Calibri"/>
                <a:ea typeface="Calibri"/>
                <a:cs typeface="Calibri"/>
                <a:sym typeface="Calibri"/>
              </a:endParaRPr>
            </a:p>
          </p:txBody>
        </p:sp>
        <p:pic>
          <p:nvPicPr>
            <p:cNvPr id="179" name="Google Shape;179;p17"/>
            <p:cNvPicPr preferRelativeResize="0"/>
            <p:nvPr/>
          </p:nvPicPr>
          <p:blipFill>
            <a:blip r:embed="rId6">
              <a:alphaModFix/>
            </a:blip>
            <a:stretch>
              <a:fillRect/>
            </a:stretch>
          </p:blipFill>
          <p:spPr>
            <a:xfrm>
              <a:off x="6892088" y="3161275"/>
              <a:ext cx="1126680" cy="938900"/>
            </a:xfrm>
            <a:prstGeom prst="rect">
              <a:avLst/>
            </a:prstGeom>
            <a:noFill/>
            <a:ln>
              <a:noFill/>
            </a:ln>
          </p:spPr>
        </p:pic>
      </p:grpSp>
      <p:cxnSp>
        <p:nvCxnSpPr>
          <p:cNvPr id="180" name="Google Shape;180;p17"/>
          <p:cNvCxnSpPr>
            <a:endCxn id="169" idx="0"/>
          </p:cNvCxnSpPr>
          <p:nvPr/>
        </p:nvCxnSpPr>
        <p:spPr>
          <a:xfrm flipH="1">
            <a:off x="1568900" y="2560600"/>
            <a:ext cx="3019500" cy="207300"/>
          </a:xfrm>
          <a:prstGeom prst="curvedConnector2">
            <a:avLst/>
          </a:prstGeom>
          <a:noFill/>
          <a:ln cap="flat" cmpd="sng" w="9525">
            <a:solidFill>
              <a:schemeClr val="dk2"/>
            </a:solidFill>
            <a:prstDash val="solid"/>
            <a:round/>
            <a:headEnd len="med" w="med" type="none"/>
            <a:tailEnd len="med" w="med" type="none"/>
          </a:ln>
        </p:spPr>
      </p:cxnSp>
      <p:cxnSp>
        <p:nvCxnSpPr>
          <p:cNvPr id="181" name="Google Shape;181;p17"/>
          <p:cNvCxnSpPr>
            <a:endCxn id="172" idx="0"/>
          </p:cNvCxnSpPr>
          <p:nvPr/>
        </p:nvCxnSpPr>
        <p:spPr>
          <a:xfrm flipH="1">
            <a:off x="3523550" y="2553200"/>
            <a:ext cx="1057500" cy="714900"/>
          </a:xfrm>
          <a:prstGeom prst="curvedConnector2">
            <a:avLst/>
          </a:prstGeom>
          <a:noFill/>
          <a:ln cap="flat" cmpd="sng" w="9525">
            <a:solidFill>
              <a:schemeClr val="dk2"/>
            </a:solidFill>
            <a:prstDash val="solid"/>
            <a:round/>
            <a:headEnd len="med" w="med" type="none"/>
            <a:tailEnd len="med" w="med" type="none"/>
          </a:ln>
        </p:spPr>
      </p:cxnSp>
      <p:cxnSp>
        <p:nvCxnSpPr>
          <p:cNvPr id="182" name="Google Shape;182;p17"/>
          <p:cNvCxnSpPr>
            <a:endCxn id="175" idx="0"/>
          </p:cNvCxnSpPr>
          <p:nvPr/>
        </p:nvCxnSpPr>
        <p:spPr>
          <a:xfrm>
            <a:off x="4603350" y="2575400"/>
            <a:ext cx="785700" cy="318300"/>
          </a:xfrm>
          <a:prstGeom prst="curvedConnector2">
            <a:avLst/>
          </a:prstGeom>
          <a:noFill/>
          <a:ln cap="flat" cmpd="sng" w="9525">
            <a:solidFill>
              <a:schemeClr val="dk2"/>
            </a:solidFill>
            <a:prstDash val="solid"/>
            <a:round/>
            <a:headEnd len="med" w="med" type="none"/>
            <a:tailEnd len="med" w="med" type="none"/>
          </a:ln>
        </p:spPr>
      </p:cxnSp>
      <p:cxnSp>
        <p:nvCxnSpPr>
          <p:cNvPr id="183" name="Google Shape;183;p17"/>
          <p:cNvCxnSpPr>
            <a:endCxn id="178" idx="0"/>
          </p:cNvCxnSpPr>
          <p:nvPr/>
        </p:nvCxnSpPr>
        <p:spPr>
          <a:xfrm>
            <a:off x="4595850" y="2545725"/>
            <a:ext cx="3081600" cy="636600"/>
          </a:xfrm>
          <a:prstGeom prst="curvedConnector2">
            <a:avLst/>
          </a:prstGeom>
          <a:noFill/>
          <a:ln cap="flat" cmpd="sng" w="9525">
            <a:solidFill>
              <a:schemeClr val="dk2"/>
            </a:solidFill>
            <a:prstDash val="solid"/>
            <a:round/>
            <a:headEnd len="med" w="med" type="none"/>
            <a:tailEnd len="med" w="med" type="none"/>
          </a:ln>
        </p:spPr>
      </p:cxnSp>
      <p:cxnSp>
        <p:nvCxnSpPr>
          <p:cNvPr id="184" name="Google Shape;184;p17"/>
          <p:cNvCxnSpPr/>
          <p:nvPr/>
        </p:nvCxnSpPr>
        <p:spPr>
          <a:xfrm flipH="1">
            <a:off x="1650450" y="2553250"/>
            <a:ext cx="2945400" cy="2057400"/>
          </a:xfrm>
          <a:prstGeom prst="curvedConnector3">
            <a:avLst>
              <a:gd fmla="val 61308" name="adj1"/>
            </a:avLst>
          </a:prstGeom>
          <a:noFill/>
          <a:ln cap="flat" cmpd="sng" w="9525">
            <a:solidFill>
              <a:schemeClr val="dk2"/>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par>
                                <p:cTn fill="hold" nodeType="with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par>
                                <p:cTn fill="hold" nodeType="with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par>
                                <p:cTn fill="hold" nodeType="with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par>
                                <p:cTn fill="hold" nodeType="with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par>
                                <p:cTn fill="hold" nodeType="with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par>
                                <p:cTn fill="hold" nodeType="with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8"/>
          <p:cNvSpPr txBox="1"/>
          <p:nvPr>
            <p:ph type="title"/>
          </p:nvPr>
        </p:nvSpPr>
        <p:spPr>
          <a:xfrm>
            <a:off x="819150" y="345550"/>
            <a:ext cx="7505700" cy="1083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SzPts val="990"/>
              <a:buNone/>
            </a:pPr>
            <a:r>
              <a:rPr b="1" lang="en" sz="2700"/>
              <a:t>HOW DOES PUBLIC PARTICIPATION EXACTLY WORK?</a:t>
            </a:r>
            <a:endParaRPr b="1" sz="2700"/>
          </a:p>
        </p:txBody>
      </p:sp>
      <p:sp>
        <p:nvSpPr>
          <p:cNvPr id="190" name="Google Shape;190;p18"/>
          <p:cNvSpPr txBox="1"/>
          <p:nvPr>
            <p:ph idx="1" type="body"/>
          </p:nvPr>
        </p:nvSpPr>
        <p:spPr>
          <a:xfrm>
            <a:off x="2387700" y="1733138"/>
            <a:ext cx="4368600" cy="8196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1200"/>
              </a:spcAft>
              <a:buNone/>
            </a:pPr>
            <a:r>
              <a:rPr b="1" lang="en" sz="2100"/>
              <a:t>What is the importance of Public Participation?</a:t>
            </a:r>
            <a:endParaRPr b="1" sz="2100"/>
          </a:p>
        </p:txBody>
      </p:sp>
      <p:pic>
        <p:nvPicPr>
          <p:cNvPr id="191" name="Google Shape;191;p18"/>
          <p:cNvPicPr preferRelativeResize="0"/>
          <p:nvPr/>
        </p:nvPicPr>
        <p:blipFill>
          <a:blip r:embed="rId3">
            <a:alphaModFix/>
          </a:blip>
          <a:stretch>
            <a:fillRect/>
          </a:stretch>
        </p:blipFill>
        <p:spPr>
          <a:xfrm>
            <a:off x="455850" y="2815975"/>
            <a:ext cx="2010925" cy="1468375"/>
          </a:xfrm>
          <a:prstGeom prst="rect">
            <a:avLst/>
          </a:prstGeom>
          <a:noFill/>
          <a:ln>
            <a:noFill/>
          </a:ln>
        </p:spPr>
      </p:pic>
      <p:pic>
        <p:nvPicPr>
          <p:cNvPr id="192" name="Google Shape;192;p18"/>
          <p:cNvPicPr preferRelativeResize="0"/>
          <p:nvPr/>
        </p:nvPicPr>
        <p:blipFill>
          <a:blip r:embed="rId4">
            <a:alphaModFix/>
          </a:blip>
          <a:stretch>
            <a:fillRect/>
          </a:stretch>
        </p:blipFill>
        <p:spPr>
          <a:xfrm>
            <a:off x="2734938" y="2815975"/>
            <a:ext cx="3109883" cy="1468375"/>
          </a:xfrm>
          <a:prstGeom prst="rect">
            <a:avLst/>
          </a:prstGeom>
          <a:noFill/>
          <a:ln>
            <a:noFill/>
          </a:ln>
        </p:spPr>
      </p:pic>
      <p:pic>
        <p:nvPicPr>
          <p:cNvPr id="193" name="Google Shape;193;p18"/>
          <p:cNvPicPr preferRelativeResize="0"/>
          <p:nvPr/>
        </p:nvPicPr>
        <p:blipFill>
          <a:blip r:embed="rId5">
            <a:alphaModFix/>
          </a:blip>
          <a:stretch>
            <a:fillRect/>
          </a:stretch>
        </p:blipFill>
        <p:spPr>
          <a:xfrm>
            <a:off x="6031600" y="2627811"/>
            <a:ext cx="2582575" cy="1844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19"/>
          <p:cNvSpPr txBox="1"/>
          <p:nvPr>
            <p:ph idx="1" type="body"/>
          </p:nvPr>
        </p:nvSpPr>
        <p:spPr>
          <a:xfrm>
            <a:off x="917250" y="1761875"/>
            <a:ext cx="7505700" cy="297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300">
                <a:solidFill>
                  <a:srgbClr val="CC0000"/>
                </a:solidFill>
                <a:highlight>
                  <a:schemeClr val="dk1"/>
                </a:highlight>
                <a:latin typeface="Arial"/>
                <a:ea typeface="Arial"/>
                <a:cs typeface="Arial"/>
                <a:sym typeface="Arial"/>
              </a:rPr>
              <a:t>Public participation is sometimes constrained by many factors. Exploring the reasons behind the obstruction of the implementation of the public participation process is an important approach to the achievement of effective participation and better results. We analyse the internal and external factors that impede public engagement as follows.</a:t>
            </a:r>
            <a:endParaRPr sz="3500">
              <a:solidFill>
                <a:srgbClr val="CC0000"/>
              </a:solidFill>
              <a:highlight>
                <a:schemeClr val="dk1"/>
              </a:highlight>
              <a:latin typeface="Impact"/>
              <a:ea typeface="Impact"/>
              <a:cs typeface="Impact"/>
              <a:sym typeface="Impact"/>
            </a:endParaRPr>
          </a:p>
        </p:txBody>
      </p:sp>
      <p:sp>
        <p:nvSpPr>
          <p:cNvPr id="199" name="Google Shape;199;p19"/>
          <p:cNvSpPr txBox="1"/>
          <p:nvPr>
            <p:ph type="title"/>
          </p:nvPr>
        </p:nvSpPr>
        <p:spPr>
          <a:xfrm>
            <a:off x="819150" y="345550"/>
            <a:ext cx="7505700" cy="1083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SzPts val="990"/>
              <a:buNone/>
            </a:pPr>
            <a:r>
              <a:rPr b="1" lang="en" sz="2700"/>
              <a:t>WHY IS THERE A LACK OF PUBLIC PARTICIPATION? </a:t>
            </a:r>
            <a:endParaRPr b="1" sz="2700"/>
          </a:p>
        </p:txBody>
      </p:sp>
      <p:sp>
        <p:nvSpPr>
          <p:cNvPr id="200" name="Google Shape;200;p19"/>
          <p:cNvSpPr txBox="1"/>
          <p:nvPr/>
        </p:nvSpPr>
        <p:spPr>
          <a:xfrm>
            <a:off x="969850" y="2310225"/>
            <a:ext cx="192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0"/>
          <p:cNvSpPr txBox="1"/>
          <p:nvPr/>
        </p:nvSpPr>
        <p:spPr>
          <a:xfrm>
            <a:off x="1634575" y="806400"/>
            <a:ext cx="62769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
        <p:nvSpPr>
          <p:cNvPr id="206" name="Google Shape;206;p20"/>
          <p:cNvSpPr txBox="1"/>
          <p:nvPr/>
        </p:nvSpPr>
        <p:spPr>
          <a:xfrm>
            <a:off x="1373050" y="305125"/>
            <a:ext cx="627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07" name="Google Shape;207;p20"/>
          <p:cNvSpPr txBox="1"/>
          <p:nvPr/>
        </p:nvSpPr>
        <p:spPr>
          <a:xfrm>
            <a:off x="1787150" y="577550"/>
            <a:ext cx="627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08" name="Google Shape;208;p20"/>
          <p:cNvSpPr txBox="1"/>
          <p:nvPr/>
        </p:nvSpPr>
        <p:spPr>
          <a:xfrm>
            <a:off x="1989350" y="182125"/>
            <a:ext cx="62769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2200">
                <a:solidFill>
                  <a:srgbClr val="0000FF"/>
                </a:solidFill>
                <a:highlight>
                  <a:srgbClr val="FFFF00"/>
                </a:highlight>
                <a:latin typeface="Calibri"/>
                <a:ea typeface="Calibri"/>
                <a:cs typeface="Calibri"/>
                <a:sym typeface="Calibri"/>
              </a:rPr>
              <a:t>Principal Challenges of Public Participation</a:t>
            </a:r>
            <a:endParaRPr b="1" i="1" sz="2200">
              <a:solidFill>
                <a:srgbClr val="0000FF"/>
              </a:solidFill>
              <a:highlight>
                <a:srgbClr val="FFFF00"/>
              </a:highlight>
              <a:latin typeface="Calibri"/>
              <a:ea typeface="Calibri"/>
              <a:cs typeface="Calibri"/>
              <a:sym typeface="Calibri"/>
            </a:endParaRPr>
          </a:p>
        </p:txBody>
      </p:sp>
      <p:sp>
        <p:nvSpPr>
          <p:cNvPr id="209" name="Google Shape;209;p20"/>
          <p:cNvSpPr txBox="1"/>
          <p:nvPr/>
        </p:nvSpPr>
        <p:spPr>
          <a:xfrm>
            <a:off x="250625" y="2081525"/>
            <a:ext cx="8325600" cy="495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FF0000"/>
                </a:solidFill>
                <a:latin typeface="Calibri"/>
                <a:ea typeface="Calibri"/>
                <a:cs typeface="Calibri"/>
                <a:sym typeface="Calibri"/>
              </a:rPr>
              <a:t>1.Costly</a:t>
            </a:r>
            <a:endParaRPr sz="1500">
              <a:solidFill>
                <a:srgbClr val="FF0000"/>
              </a:solidFill>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A major internal challenge in public participation is inadequate financial resources and human resources. Involving the public in decision-making is time-consuming and costly in terms of money and energy. Starting from the planning process, it needs a lot of time to establish a meaning process that can effectively engage people and their thoughts. Administrators already have a heavy workload, so it is challenging for them to spend more time and energy on public engagement.</a:t>
            </a:r>
            <a:endParaRPr>
              <a:latin typeface="Calibri"/>
              <a:ea typeface="Calibri"/>
              <a:cs typeface="Calibri"/>
              <a:sym typeface="Calibri"/>
            </a:endParaRPr>
          </a:p>
          <a:p>
            <a:pPr indent="0" lvl="0" marL="0" rtl="0" algn="l">
              <a:spcBef>
                <a:spcPts val="0"/>
              </a:spcBef>
              <a:spcAft>
                <a:spcPts val="0"/>
              </a:spcAft>
              <a:buNone/>
            </a:pPr>
            <a:r>
              <a:rPr lang="en" sz="1500">
                <a:solidFill>
                  <a:srgbClr val="FF0000"/>
                </a:solidFill>
                <a:latin typeface="Calibri"/>
                <a:ea typeface="Calibri"/>
                <a:cs typeface="Calibri"/>
                <a:sym typeface="Calibri"/>
              </a:rPr>
              <a:t>2.Lack of skilled facilitator</a:t>
            </a:r>
            <a:endParaRPr sz="1500">
              <a:solidFill>
                <a:srgbClr val="FF0000"/>
              </a:solidFill>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Some administrators who organise the public engagement process are not equipped with engagement skills. They may also have less experience in public participation. Skilled practitioners are critical to the success of participation as they can facilitate the process, maintain a good relationship with citizens, and generate better results. Although some agencies offer external service, courses or workshops to train the administrators about public participation, they are often expensive and do not take the context into consideration.</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pic>
        <p:nvPicPr>
          <p:cNvPr id="210" name="Google Shape;210;p20"/>
          <p:cNvPicPr preferRelativeResize="0"/>
          <p:nvPr/>
        </p:nvPicPr>
        <p:blipFill>
          <a:blip r:embed="rId3">
            <a:alphaModFix/>
          </a:blip>
          <a:stretch>
            <a:fillRect/>
          </a:stretch>
        </p:blipFill>
        <p:spPr>
          <a:xfrm>
            <a:off x="4824850" y="705325"/>
            <a:ext cx="2904050" cy="1626676"/>
          </a:xfrm>
          <a:prstGeom prst="rect">
            <a:avLst/>
          </a:prstGeom>
          <a:noFill/>
          <a:ln>
            <a:noFill/>
          </a:ln>
        </p:spPr>
      </p:pic>
      <p:pic>
        <p:nvPicPr>
          <p:cNvPr id="211" name="Google Shape;211;p20"/>
          <p:cNvPicPr preferRelativeResize="0"/>
          <p:nvPr/>
        </p:nvPicPr>
        <p:blipFill>
          <a:blip r:embed="rId4">
            <a:alphaModFix/>
          </a:blip>
          <a:stretch>
            <a:fillRect/>
          </a:stretch>
        </p:blipFill>
        <p:spPr>
          <a:xfrm>
            <a:off x="1536500" y="705325"/>
            <a:ext cx="2845400" cy="16266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1"/>
          <p:cNvSpPr txBox="1"/>
          <p:nvPr/>
        </p:nvSpPr>
        <p:spPr>
          <a:xfrm>
            <a:off x="142225" y="174400"/>
            <a:ext cx="8532600" cy="649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500">
              <a:solidFill>
                <a:srgbClr val="FF0000"/>
              </a:solidFill>
              <a:latin typeface="Calibri"/>
              <a:ea typeface="Calibri"/>
              <a:cs typeface="Calibri"/>
              <a:sym typeface="Calibri"/>
            </a:endParaRPr>
          </a:p>
          <a:p>
            <a:pPr indent="0" lvl="0" marL="0" rtl="0" algn="l">
              <a:spcBef>
                <a:spcPts val="0"/>
              </a:spcBef>
              <a:spcAft>
                <a:spcPts val="0"/>
              </a:spcAft>
              <a:buNone/>
            </a:pPr>
            <a:r>
              <a:rPr lang="en" sz="1500">
                <a:solidFill>
                  <a:srgbClr val="FF0000"/>
                </a:solidFill>
                <a:latin typeface="Calibri"/>
                <a:ea typeface="Calibri"/>
                <a:cs typeface="Calibri"/>
                <a:sym typeface="Calibri"/>
              </a:rPr>
              <a:t>3 Low efficiency</a:t>
            </a:r>
            <a:endParaRPr sz="1500">
              <a:solidFill>
                <a:srgbClr val="FF0000"/>
              </a:solidFill>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Participating in public meetings is usually not a priority for people when competing with work, household or other daily obligations. Less time is available after completing daily chores, which makes the engagement more difficult. Furthermore, traditional public engagement approaches generally take a longer time with less satisfying results, leading to an even lower rate of participation. Thus, increasing the efficiency of the participation approaches without compromising the outcomes is an urgent need.</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 sz="1500">
                <a:solidFill>
                  <a:srgbClr val="FF0000"/>
                </a:solidFill>
                <a:latin typeface="Calibri"/>
                <a:ea typeface="Calibri"/>
                <a:cs typeface="Calibri"/>
                <a:sym typeface="Calibri"/>
              </a:rPr>
              <a:t>4 Not interested in participation</a:t>
            </a:r>
            <a:endParaRPr sz="1500">
              <a:solidFill>
                <a:srgbClr val="FF0000"/>
              </a:solidFill>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Another external factor of the low participation level is that the public shows less interest in public matters. How to motivate the citizens, stimulate their interests, and obtain meaningful inputs are the questions that practitioners need to answer. To increase the participation level, we can provide multiple ways and opportunities to them. For example, encouraging the public to participate in public issues related to their daily life or offering rewards for participation are the possible solutions.</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 sz="1500">
                <a:solidFill>
                  <a:srgbClr val="FF0000"/>
                </a:solidFill>
                <a:latin typeface="Calibri"/>
                <a:ea typeface="Calibri"/>
                <a:cs typeface="Calibri"/>
                <a:sym typeface="Calibri"/>
              </a:rPr>
              <a:t>5 Language barrier</a:t>
            </a:r>
            <a:endParaRPr sz="1500">
              <a:solidFill>
                <a:srgbClr val="FF0000"/>
              </a:solidFill>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In the context where it has a variety of nationalities, culture or language barrier is always a problem. People who do not master the local language are often excluded from public meetings simply due to the language barrier. Especially in an international community, language is the main reason for excluding immigrants and foreigners as one of the marginalised groups.</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